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80" autoAdjust="0"/>
    <p:restoredTop sz="94660"/>
  </p:normalViewPr>
  <p:slideViewPr>
    <p:cSldViewPr snapToGrid="0">
      <p:cViewPr varScale="1">
        <p:scale>
          <a:sx n="73" d="100"/>
          <a:sy n="73" d="100"/>
        </p:scale>
        <p:origin x="-54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AD2A6995-0A90-4866-AF35-C284451CE07E}" type="datetimeFigureOut">
              <a:rPr lang="en-US" smtClean="0"/>
              <a:pPr/>
              <a:t>7/11/2020</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1879247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2A6995-0A90-4866-AF35-C284451CE07E}" type="datetimeFigureOut">
              <a:rPr lang="en-US" smtClean="0"/>
              <a:pPr/>
              <a:t>7/11/2020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872901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AD2A6995-0A90-4866-AF35-C284451CE07E}" type="datetimeFigureOut">
              <a:rPr lang="en-US" smtClean="0"/>
              <a:pPr/>
              <a:t>7/11/2020</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160054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2A6995-0A90-4866-AF35-C284451CE07E}" type="datetimeFigureOut">
              <a:rPr lang="en-US" smtClean="0"/>
              <a:pPr/>
              <a:t>7/11/2020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4048952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AD2A6995-0A90-4866-AF35-C284451CE07E}" type="datetimeFigureOut">
              <a:rPr lang="en-US" smtClean="0"/>
              <a:pPr/>
              <a:t>7/11/2020</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4270550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AD2A6995-0A90-4866-AF35-C284451CE07E}" type="datetimeFigureOut">
              <a:rPr lang="en-US" smtClean="0"/>
              <a:pPr/>
              <a:t>7/11/2020</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100495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AD2A6995-0A90-4866-AF35-C284451CE07E}" type="datetimeFigureOut">
              <a:rPr lang="en-US" smtClean="0"/>
              <a:pPr/>
              <a:t>7/11/2020</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3049446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2A6995-0A90-4866-AF35-C284451CE07E}" type="datetimeFigureOut">
              <a:rPr lang="en-US" smtClean="0"/>
              <a:pPr/>
              <a:t>7/11/2020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2531783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AD2A6995-0A90-4866-AF35-C284451CE07E}" type="datetimeFigureOut">
              <a:rPr lang="en-US" smtClean="0"/>
              <a:pPr/>
              <a:t>7/11/2020</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244534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2A6995-0A90-4866-AF35-C284451CE07E}" type="datetimeFigureOut">
              <a:rPr lang="en-US" smtClean="0"/>
              <a:pPr/>
              <a:t>7/11/2020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30817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AD2A6995-0A90-4866-AF35-C284451CE07E}" type="datetimeFigureOut">
              <a:rPr lang="en-US" smtClean="0"/>
              <a:pPr/>
              <a:t>7/11/2020</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746402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AD2A6995-0A90-4866-AF35-C284451CE07E}" type="datetimeFigureOut">
              <a:rPr lang="en-US" smtClean="0"/>
              <a:pPr/>
              <a:t>7/11/2020</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05007809-6D68-4CD8-972C-4BEC2A2AA478}" type="slidenum">
              <a:rPr lang="en-US" smtClean="0"/>
              <a:pPr/>
              <a:t>‹#›</a:t>
            </a:fld>
            <a:endParaRPr lang="en-US"/>
          </a:p>
        </p:txBody>
      </p:sp>
    </p:spTree>
    <p:extLst>
      <p:ext uri="{BB962C8B-B14F-4D97-AF65-F5344CB8AC3E}">
        <p14:creationId xmlns:p14="http://schemas.microsoft.com/office/powerpoint/2010/main" xmlns="" val="28736576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2B82F5-F62C-4A24-9ECA-10089113A893}"/>
              </a:ext>
            </a:extLst>
          </p:cNvPr>
          <p:cNvSpPr>
            <a:spLocks noGrp="1"/>
          </p:cNvSpPr>
          <p:nvPr>
            <p:ph type="ctrTitle"/>
          </p:nvPr>
        </p:nvSpPr>
        <p:spPr/>
        <p:txBody>
          <a:bodyPr>
            <a:noAutofit/>
          </a:bodyPr>
          <a:lstStyle/>
          <a:p>
            <a:r>
              <a:rPr lang="en-US" sz="2800" b="1" dirty="0">
                <a:solidFill>
                  <a:srgbClr val="FFFF00"/>
                </a:solidFill>
              </a:rPr>
              <a:t>WELCOME</a:t>
            </a:r>
            <a:br>
              <a:rPr lang="en-US" sz="2800" b="1" dirty="0">
                <a:solidFill>
                  <a:srgbClr val="FFFF00"/>
                </a:solidFill>
              </a:rPr>
            </a:br>
            <a:r>
              <a:rPr lang="en-US" sz="2800" b="1" dirty="0">
                <a:solidFill>
                  <a:srgbClr val="FFFF00"/>
                </a:solidFill>
              </a:rPr>
              <a:t>Class: </a:t>
            </a:r>
            <a:r>
              <a:rPr lang="en-US" sz="2800" b="1" dirty="0" err="1">
                <a:solidFill>
                  <a:srgbClr val="FFFF00"/>
                </a:solidFill>
              </a:rPr>
              <a:t>B.Com</a:t>
            </a:r>
            <a:r>
              <a:rPr lang="en-US" sz="2800" b="1" dirty="0">
                <a:solidFill>
                  <a:srgbClr val="FFFF00"/>
                </a:solidFill>
              </a:rPr>
              <a:t> – Part-1 </a:t>
            </a:r>
            <a:br>
              <a:rPr lang="en-US" sz="2800" b="1" dirty="0">
                <a:solidFill>
                  <a:srgbClr val="FFFF00"/>
                </a:solidFill>
              </a:rPr>
            </a:br>
            <a:r>
              <a:rPr lang="en-US" sz="2800" b="1" dirty="0">
                <a:solidFill>
                  <a:srgbClr val="FFFF00"/>
                </a:solidFill>
              </a:rPr>
              <a:t>Subject: Financial Accounting</a:t>
            </a:r>
            <a:br>
              <a:rPr lang="en-US" sz="2800" b="1" dirty="0">
                <a:solidFill>
                  <a:srgbClr val="FFFF00"/>
                </a:solidFill>
              </a:rPr>
            </a:br>
            <a:r>
              <a:rPr lang="en-US" sz="2800" b="1" dirty="0">
                <a:solidFill>
                  <a:srgbClr val="FFFF00"/>
                </a:solidFill>
              </a:rPr>
              <a:t>Topic – Analysis </a:t>
            </a:r>
            <a:r>
              <a:rPr lang="en-US" sz="2800" b="1" dirty="0" smtClean="0">
                <a:solidFill>
                  <a:srgbClr val="FFFF00"/>
                </a:solidFill>
              </a:rPr>
              <a:t>of </a:t>
            </a:r>
            <a:r>
              <a:rPr lang="en-US" sz="2800" b="1" dirty="0">
                <a:solidFill>
                  <a:srgbClr val="FFFF00"/>
                </a:solidFill>
              </a:rPr>
              <a:t>Important </a:t>
            </a:r>
            <a:r>
              <a:rPr lang="en-US" sz="2800" b="1" dirty="0" smtClean="0">
                <a:solidFill>
                  <a:srgbClr val="FFFF00"/>
                </a:solidFill>
              </a:rPr>
              <a:t> Items </a:t>
            </a:r>
            <a:r>
              <a:rPr lang="en-US" sz="2800" b="1" dirty="0">
                <a:solidFill>
                  <a:srgbClr val="FFFF00"/>
                </a:solidFill>
              </a:rPr>
              <a:t>Of  </a:t>
            </a:r>
            <a:r>
              <a:rPr lang="en-US" sz="2800" b="1" dirty="0" smtClean="0">
                <a:solidFill>
                  <a:srgbClr val="FFFF00"/>
                </a:solidFill>
              </a:rPr>
              <a:t>Income and Expenditure</a:t>
            </a:r>
            <a:r>
              <a:rPr lang="en-US" sz="2800" b="1" dirty="0" smtClean="0">
                <a:solidFill>
                  <a:srgbClr val="FFFF00"/>
                </a:solidFill>
              </a:rPr>
              <a:t>  </a:t>
            </a:r>
            <a:r>
              <a:rPr lang="en-US" sz="2800" b="1" dirty="0">
                <a:solidFill>
                  <a:srgbClr val="FFFF00"/>
                </a:solidFill>
              </a:rPr>
              <a:t>Account </a:t>
            </a:r>
          </a:p>
        </p:txBody>
      </p:sp>
      <p:sp>
        <p:nvSpPr>
          <p:cNvPr id="3" name="Subtitle 2">
            <a:extLst>
              <a:ext uri="{FF2B5EF4-FFF2-40B4-BE49-F238E27FC236}">
                <a16:creationId xmlns:a16="http://schemas.microsoft.com/office/drawing/2014/main" xmlns="" id="{9ECC6657-8831-4C5C-B4F7-280D27753CD6}"/>
              </a:ext>
            </a:extLst>
          </p:cNvPr>
          <p:cNvSpPr>
            <a:spLocks noGrp="1"/>
          </p:cNvSpPr>
          <p:nvPr>
            <p:ph type="subTitle" idx="1"/>
          </p:nvPr>
        </p:nvSpPr>
        <p:spPr/>
        <p:txBody>
          <a:bodyPr>
            <a:normAutofit fontScale="85000" lnSpcReduction="20000"/>
          </a:bodyPr>
          <a:lstStyle/>
          <a:p>
            <a:r>
              <a:rPr lang="en-US" b="1" u="sng" dirty="0"/>
              <a:t>Prepared By</a:t>
            </a:r>
          </a:p>
          <a:p>
            <a:pPr>
              <a:spcBef>
                <a:spcPts val="200"/>
              </a:spcBef>
            </a:pPr>
            <a:r>
              <a:rPr lang="en-US" b="1" dirty="0"/>
              <a:t> Dr. SHAHID IQBAL </a:t>
            </a:r>
          </a:p>
          <a:p>
            <a:pPr>
              <a:spcBef>
                <a:spcPts val="200"/>
              </a:spcBef>
            </a:pPr>
            <a:r>
              <a:rPr lang="en-US" b="1" dirty="0"/>
              <a:t>Guest Faculty</a:t>
            </a:r>
          </a:p>
          <a:p>
            <a:pPr>
              <a:spcBef>
                <a:spcPts val="200"/>
              </a:spcBef>
            </a:pPr>
            <a:r>
              <a:rPr lang="en-US" b="1" dirty="0"/>
              <a:t>Marwari College, Darbhanga,</a:t>
            </a:r>
          </a:p>
          <a:p>
            <a:pPr>
              <a:spcBef>
                <a:spcPts val="200"/>
              </a:spcBef>
            </a:pPr>
            <a:r>
              <a:rPr lang="en-US" b="1" dirty="0"/>
              <a:t>Mobile no. and </a:t>
            </a:r>
            <a:r>
              <a:rPr lang="en-US" b="1" dirty="0" err="1"/>
              <a:t>whatsup</a:t>
            </a:r>
            <a:r>
              <a:rPr lang="en-US" b="1" dirty="0"/>
              <a:t> no. : 7004160257</a:t>
            </a:r>
          </a:p>
          <a:p>
            <a:pPr>
              <a:spcBef>
                <a:spcPts val="200"/>
              </a:spcBef>
            </a:pPr>
            <a:r>
              <a:rPr lang="en-US" b="1" dirty="0"/>
              <a:t>Email ID: </a:t>
            </a:r>
            <a:r>
              <a:rPr lang="en-US" b="1" dirty="0" err="1"/>
              <a:t>shahidlnmu@gmail.Com</a:t>
            </a:r>
            <a:endParaRPr lang="en-US" b="1" dirty="0"/>
          </a:p>
          <a:p>
            <a:endParaRPr lang="en-US" dirty="0"/>
          </a:p>
        </p:txBody>
      </p:sp>
    </p:spTree>
    <p:extLst>
      <p:ext uri="{BB962C8B-B14F-4D97-AF65-F5344CB8AC3E}">
        <p14:creationId xmlns:p14="http://schemas.microsoft.com/office/powerpoint/2010/main" xmlns="" val="125113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227F26-85F3-4D04-A395-B6D589C8D47D}"/>
              </a:ext>
            </a:extLst>
          </p:cNvPr>
          <p:cNvSpPr>
            <a:spLocks noGrp="1"/>
          </p:cNvSpPr>
          <p:nvPr>
            <p:ph type="title"/>
          </p:nvPr>
        </p:nvSpPr>
        <p:spPr/>
        <p:txBody>
          <a:bodyPr>
            <a:normAutofit/>
          </a:bodyPr>
          <a:lstStyle/>
          <a:p>
            <a:r>
              <a:rPr lang="en-US" sz="2400" b="1" dirty="0"/>
              <a:t>SUBSCRIPTION</a:t>
            </a:r>
            <a:br>
              <a:rPr lang="en-US" sz="2400" b="1" dirty="0"/>
            </a:br>
            <a:endParaRPr lang="en-US" sz="2400" dirty="0"/>
          </a:p>
        </p:txBody>
      </p:sp>
      <p:sp>
        <p:nvSpPr>
          <p:cNvPr id="3" name="Content Placeholder 2">
            <a:extLst>
              <a:ext uri="{FF2B5EF4-FFF2-40B4-BE49-F238E27FC236}">
                <a16:creationId xmlns:a16="http://schemas.microsoft.com/office/drawing/2014/main" xmlns="" id="{11914A88-9405-4F3C-B455-63F1BEDA04F9}"/>
              </a:ext>
            </a:extLst>
          </p:cNvPr>
          <p:cNvSpPr>
            <a:spLocks noGrp="1"/>
          </p:cNvSpPr>
          <p:nvPr>
            <p:ph idx="1"/>
          </p:nvPr>
        </p:nvSpPr>
        <p:spPr>
          <a:xfrm>
            <a:off x="4689566" y="803186"/>
            <a:ext cx="6923313" cy="5248622"/>
          </a:xfrm>
        </p:spPr>
        <p:txBody>
          <a:bodyPr>
            <a:normAutofit fontScale="92500" lnSpcReduction="20000"/>
          </a:bodyPr>
          <a:lstStyle/>
          <a:p>
            <a:pPr algn="just"/>
            <a:r>
              <a:rPr lang="en-US" b="1" dirty="0">
                <a:latin typeface="+mj-lt"/>
              </a:rPr>
              <a:t>Subscription</a:t>
            </a:r>
          </a:p>
          <a:p>
            <a:pPr algn="just"/>
            <a:r>
              <a:rPr lang="en-US" dirty="0">
                <a:latin typeface="+mj-lt"/>
              </a:rPr>
              <a:t>Subscription is usually the main source of revenue for non trading concerns. It is the amount that members pay regularly to keep their membership alive. The amount of subscription normally becomes due at the beginning of each accounting period. All members of the organization are usually required to pay their subscription within a period specified by the rules of the organization. If a member does not pay his subscription within specified period, his membership may be cancelled.</a:t>
            </a:r>
          </a:p>
          <a:p>
            <a:pPr algn="just"/>
            <a:r>
              <a:rPr lang="en-US" b="1" dirty="0">
                <a:latin typeface="+mj-lt"/>
              </a:rPr>
              <a:t>Treatment of subscription</a:t>
            </a:r>
          </a:p>
          <a:p>
            <a:pPr algn="just"/>
            <a:r>
              <a:rPr lang="en-US" dirty="0">
                <a:latin typeface="+mj-lt"/>
              </a:rPr>
              <a:t>The subscription is treated as income and is shown on the credit or income side of the income and expenditure account. While entering in income and expenditure account, the total amount of subscription received during a period must be adjusted for outstanding and advance payments. Any unpaid subscription for the current period should be included and any subscription received in advance should be excluded.</a:t>
            </a:r>
          </a:p>
          <a:p>
            <a:pPr algn="just"/>
            <a:endParaRPr lang="en-US" dirty="0">
              <a:latin typeface="+mj-lt"/>
            </a:endParaRPr>
          </a:p>
        </p:txBody>
      </p:sp>
    </p:spTree>
    <p:extLst>
      <p:ext uri="{BB962C8B-B14F-4D97-AF65-F5344CB8AC3E}">
        <p14:creationId xmlns:p14="http://schemas.microsoft.com/office/powerpoint/2010/main" xmlns="" val="2459547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90B063-43F8-4585-93D7-4E793D9D01F8}"/>
              </a:ext>
            </a:extLst>
          </p:cNvPr>
          <p:cNvSpPr>
            <a:spLocks noGrp="1"/>
          </p:cNvSpPr>
          <p:nvPr>
            <p:ph type="title"/>
          </p:nvPr>
        </p:nvSpPr>
        <p:spPr/>
        <p:txBody>
          <a:bodyPr>
            <a:normAutofit/>
          </a:bodyPr>
          <a:lstStyle/>
          <a:p>
            <a:r>
              <a:rPr lang="en-US" sz="2400" b="1" dirty="0"/>
              <a:t>TREATMENT OF DONATION</a:t>
            </a:r>
            <a:br>
              <a:rPr lang="en-US" sz="2400" b="1" dirty="0"/>
            </a:br>
            <a:endParaRPr lang="en-US" sz="2400" dirty="0"/>
          </a:p>
        </p:txBody>
      </p:sp>
      <p:sp>
        <p:nvSpPr>
          <p:cNvPr id="3" name="Content Placeholder 2">
            <a:extLst>
              <a:ext uri="{FF2B5EF4-FFF2-40B4-BE49-F238E27FC236}">
                <a16:creationId xmlns:a16="http://schemas.microsoft.com/office/drawing/2014/main" xmlns="" id="{42B7EF26-D236-4692-A134-18A196032F0B}"/>
              </a:ext>
            </a:extLst>
          </p:cNvPr>
          <p:cNvSpPr>
            <a:spLocks noGrp="1"/>
          </p:cNvSpPr>
          <p:nvPr>
            <p:ph idx="1"/>
          </p:nvPr>
        </p:nvSpPr>
        <p:spPr>
          <a:xfrm>
            <a:off x="4781006" y="803186"/>
            <a:ext cx="6831873" cy="5248622"/>
          </a:xfrm>
        </p:spPr>
        <p:txBody>
          <a:bodyPr>
            <a:normAutofit/>
          </a:bodyPr>
          <a:lstStyle/>
          <a:p>
            <a:pPr algn="just"/>
            <a:r>
              <a:rPr lang="en-US" b="1" dirty="0">
                <a:latin typeface="+mj-lt"/>
              </a:rPr>
              <a:t>Treatment of donation</a:t>
            </a:r>
          </a:p>
          <a:p>
            <a:pPr algn="just"/>
            <a:r>
              <a:rPr lang="en-US" dirty="0">
                <a:latin typeface="+mj-lt"/>
              </a:rPr>
              <a:t>The small and recurring donations should be credited to income and expenditure account for the relevant period. But if the amount of donation is large and non-recurring in nature, it should be added to the capital fund of the organization. Any donation received in the form of a non-cash asset should be credited to the particular fund for which the asset has been donated. In case of absence of such particular fund, the amount should be credited to the capital fund account.</a:t>
            </a:r>
          </a:p>
          <a:p>
            <a:pPr algn="just"/>
            <a:r>
              <a:rPr lang="en-US" dirty="0">
                <a:latin typeface="+mj-lt"/>
              </a:rPr>
              <a:t>If rules and regulations of the organization provide specific directions regarding donation, the amount of donation should be treated accordingly</a:t>
            </a:r>
          </a:p>
          <a:p>
            <a:pPr algn="just"/>
            <a:endParaRPr lang="en-US" dirty="0">
              <a:latin typeface="+mj-lt"/>
            </a:endParaRPr>
          </a:p>
        </p:txBody>
      </p:sp>
    </p:spTree>
    <p:extLst>
      <p:ext uri="{BB962C8B-B14F-4D97-AF65-F5344CB8AC3E}">
        <p14:creationId xmlns:p14="http://schemas.microsoft.com/office/powerpoint/2010/main" xmlns="" val="580544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0B16D7-4DE4-4C39-9439-EF9AAB58125A}"/>
              </a:ext>
            </a:extLst>
          </p:cNvPr>
          <p:cNvSpPr>
            <a:spLocks noGrp="1"/>
          </p:cNvSpPr>
          <p:nvPr>
            <p:ph type="title"/>
          </p:nvPr>
        </p:nvSpPr>
        <p:spPr/>
        <p:txBody>
          <a:bodyPr>
            <a:normAutofit/>
          </a:bodyPr>
          <a:lstStyle/>
          <a:p>
            <a:r>
              <a:rPr lang="en-US" sz="2800" b="1" dirty="0"/>
              <a:t>LIFE MEMBERSHIP FEE</a:t>
            </a:r>
            <a:br>
              <a:rPr lang="en-US" sz="2800" b="1" dirty="0"/>
            </a:br>
            <a:endParaRPr lang="en-US" sz="2800" dirty="0"/>
          </a:p>
        </p:txBody>
      </p:sp>
      <p:sp>
        <p:nvSpPr>
          <p:cNvPr id="3" name="Content Placeholder 2">
            <a:extLst>
              <a:ext uri="{FF2B5EF4-FFF2-40B4-BE49-F238E27FC236}">
                <a16:creationId xmlns:a16="http://schemas.microsoft.com/office/drawing/2014/main" xmlns="" id="{789BFDE8-7FE3-4E29-8837-B4A2A8228F4F}"/>
              </a:ext>
            </a:extLst>
          </p:cNvPr>
          <p:cNvSpPr>
            <a:spLocks noGrp="1"/>
          </p:cNvSpPr>
          <p:nvPr>
            <p:ph idx="1"/>
          </p:nvPr>
        </p:nvSpPr>
        <p:spPr>
          <a:xfrm>
            <a:off x="4911635" y="510590"/>
            <a:ext cx="6740434" cy="5524451"/>
          </a:xfrm>
        </p:spPr>
        <p:txBody>
          <a:bodyPr>
            <a:noAutofit/>
          </a:bodyPr>
          <a:lstStyle/>
          <a:p>
            <a:pPr algn="just"/>
            <a:r>
              <a:rPr lang="en-US" sz="1600" b="1" dirty="0">
                <a:latin typeface="+mj-lt"/>
              </a:rPr>
              <a:t>Life membership fee</a:t>
            </a:r>
          </a:p>
          <a:p>
            <a:pPr algn="just"/>
            <a:r>
              <a:rPr lang="en-US" sz="1600" dirty="0">
                <a:latin typeface="+mj-lt"/>
              </a:rPr>
              <a:t>Some organizations provide its members an option to pay a lumpsum amount to become members for the </a:t>
            </a:r>
            <a:r>
              <a:rPr lang="en-US" sz="1600" dirty="0" err="1">
                <a:latin typeface="+mj-lt"/>
              </a:rPr>
              <a:t>the</a:t>
            </a:r>
            <a:r>
              <a:rPr lang="en-US" sz="1600" dirty="0">
                <a:latin typeface="+mj-lt"/>
              </a:rPr>
              <a:t> whole life. The members opting for the payment of life membership fee are not required to pay periodic subscription.</a:t>
            </a:r>
          </a:p>
          <a:p>
            <a:pPr algn="just"/>
            <a:r>
              <a:rPr lang="en-US" sz="1600" b="1" dirty="0">
                <a:latin typeface="+mj-lt"/>
              </a:rPr>
              <a:t>Treatment of life membership fee</a:t>
            </a:r>
          </a:p>
          <a:p>
            <a:pPr algn="just"/>
            <a:r>
              <a:rPr lang="en-US" sz="1600" dirty="0">
                <a:latin typeface="+mj-lt"/>
              </a:rPr>
              <a:t>The amount of life membership fee is initially credited to a special fund account. Each year an amount equal to annual subscription is credited to income and expenditure account till the amount in special fund is fully exhausted. If a member who has paid life membership fee dies before the whole amount paid by him has been transferred to income and expenditure account, the balance should be transferred to capital fund account on the date of death.</a:t>
            </a:r>
          </a:p>
          <a:p>
            <a:pPr algn="just"/>
            <a:r>
              <a:rPr lang="en-US" sz="1600" dirty="0">
                <a:latin typeface="+mj-lt"/>
              </a:rPr>
              <a:t>An alternative approach is to transfer the entire amount of life membership to the capital fund account in the year in which it is received from the member.</a:t>
            </a:r>
          </a:p>
          <a:p>
            <a:pPr algn="just"/>
            <a:endParaRPr lang="en-US" sz="1600" dirty="0">
              <a:latin typeface="+mj-lt"/>
            </a:endParaRPr>
          </a:p>
        </p:txBody>
      </p:sp>
    </p:spTree>
    <p:extLst>
      <p:ext uri="{BB962C8B-B14F-4D97-AF65-F5344CB8AC3E}">
        <p14:creationId xmlns:p14="http://schemas.microsoft.com/office/powerpoint/2010/main" xmlns="" val="1669562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58C4E3-EF12-4E88-94B3-3FB02EFF0345}"/>
              </a:ext>
            </a:extLst>
          </p:cNvPr>
          <p:cNvSpPr>
            <a:spLocks noGrp="1"/>
          </p:cNvSpPr>
          <p:nvPr>
            <p:ph type="title"/>
          </p:nvPr>
        </p:nvSpPr>
        <p:spPr/>
        <p:txBody>
          <a:bodyPr>
            <a:normAutofit/>
          </a:bodyPr>
          <a:lstStyle/>
          <a:p>
            <a:r>
              <a:rPr lang="en-US" sz="2800" b="1" dirty="0"/>
              <a:t>ADMISSION OR ENTRANCE FEE</a:t>
            </a:r>
            <a:br>
              <a:rPr lang="en-US" sz="2800" b="1" dirty="0"/>
            </a:br>
            <a:endParaRPr lang="en-US" sz="2800" dirty="0"/>
          </a:p>
        </p:txBody>
      </p:sp>
      <p:sp>
        <p:nvSpPr>
          <p:cNvPr id="3" name="Content Placeholder 2">
            <a:extLst>
              <a:ext uri="{FF2B5EF4-FFF2-40B4-BE49-F238E27FC236}">
                <a16:creationId xmlns:a16="http://schemas.microsoft.com/office/drawing/2014/main" xmlns="" id="{4B85F65B-4FA1-491C-B02C-00B79F838A46}"/>
              </a:ext>
            </a:extLst>
          </p:cNvPr>
          <p:cNvSpPr>
            <a:spLocks noGrp="1"/>
          </p:cNvSpPr>
          <p:nvPr>
            <p:ph idx="1"/>
          </p:nvPr>
        </p:nvSpPr>
        <p:spPr>
          <a:xfrm>
            <a:off x="4807131" y="803186"/>
            <a:ext cx="6740435" cy="5248622"/>
          </a:xfrm>
        </p:spPr>
        <p:txBody>
          <a:bodyPr>
            <a:normAutofit/>
          </a:bodyPr>
          <a:lstStyle/>
          <a:p>
            <a:pPr algn="just"/>
            <a:r>
              <a:rPr lang="en-US" b="1" dirty="0">
                <a:latin typeface="+mj-lt"/>
              </a:rPr>
              <a:t>Admission or entrance fee</a:t>
            </a:r>
          </a:p>
          <a:p>
            <a:pPr algn="just"/>
            <a:r>
              <a:rPr lang="en-US" dirty="0">
                <a:latin typeface="+mj-lt"/>
              </a:rPr>
              <a:t>Admission or entrance fee is the one time fee that a person is required to pay at the time of becoming a member of the organization. This is usually a small amount and is used to cover admission related expenses of the organization.</a:t>
            </a:r>
          </a:p>
          <a:p>
            <a:pPr algn="just"/>
            <a:r>
              <a:rPr lang="en-US" b="1" dirty="0">
                <a:latin typeface="+mj-lt"/>
              </a:rPr>
              <a:t>Treatment of admission or entrance fee</a:t>
            </a:r>
          </a:p>
          <a:p>
            <a:pPr algn="just"/>
            <a:r>
              <a:rPr lang="en-US" dirty="0">
                <a:latin typeface="+mj-lt"/>
              </a:rPr>
              <a:t>Generally, the admission/entrance fee is considered as revenue receipt and is credited to the income and expenditure account for the period concerned. But where the amount received as admission/entrance fee is large, it should be treated as capital receipt and credited to the capital fund account in the year in which it is received from the member.</a:t>
            </a:r>
          </a:p>
          <a:p>
            <a:pPr algn="just"/>
            <a:endParaRPr lang="en-US" dirty="0">
              <a:latin typeface="+mj-lt"/>
            </a:endParaRPr>
          </a:p>
        </p:txBody>
      </p:sp>
    </p:spTree>
    <p:extLst>
      <p:ext uri="{BB962C8B-B14F-4D97-AF65-F5344CB8AC3E}">
        <p14:creationId xmlns:p14="http://schemas.microsoft.com/office/powerpoint/2010/main" xmlns="" val="280548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E17262-34BD-4524-A3A7-9B91EB7B30BF}"/>
              </a:ext>
            </a:extLst>
          </p:cNvPr>
          <p:cNvSpPr>
            <a:spLocks noGrp="1"/>
          </p:cNvSpPr>
          <p:nvPr>
            <p:ph type="title"/>
          </p:nvPr>
        </p:nvSpPr>
        <p:spPr/>
        <p:txBody>
          <a:bodyPr>
            <a:normAutofit/>
          </a:bodyPr>
          <a:lstStyle/>
          <a:p>
            <a:r>
              <a:rPr lang="en-US" sz="2800" b="1" dirty="0" smtClean="0"/>
              <a:t>LEGACY</a:t>
            </a:r>
            <a:endParaRPr lang="en-US" sz="2800" dirty="0"/>
          </a:p>
        </p:txBody>
      </p:sp>
      <p:sp>
        <p:nvSpPr>
          <p:cNvPr id="3" name="Content Placeholder 2">
            <a:extLst>
              <a:ext uri="{FF2B5EF4-FFF2-40B4-BE49-F238E27FC236}">
                <a16:creationId xmlns:a16="http://schemas.microsoft.com/office/drawing/2014/main" xmlns="" id="{25ABF47E-A33C-486F-9192-CC4FB8B6B582}"/>
              </a:ext>
            </a:extLst>
          </p:cNvPr>
          <p:cNvSpPr>
            <a:spLocks noGrp="1"/>
          </p:cNvSpPr>
          <p:nvPr>
            <p:ph idx="1"/>
          </p:nvPr>
        </p:nvSpPr>
        <p:spPr/>
        <p:txBody>
          <a:bodyPr>
            <a:normAutofit/>
          </a:bodyPr>
          <a:lstStyle/>
          <a:p>
            <a:pPr algn="just"/>
            <a:r>
              <a:rPr lang="en-US" b="1" dirty="0">
                <a:latin typeface="+mj-lt"/>
              </a:rPr>
              <a:t>Legacy</a:t>
            </a:r>
          </a:p>
          <a:p>
            <a:pPr algn="just"/>
            <a:r>
              <a:rPr lang="en-US" dirty="0">
                <a:latin typeface="+mj-lt"/>
              </a:rPr>
              <a:t>Legacy is the cash or another item of value that a deceased person gives to the organization under the terms of a will. It may be general or for a specific purpose.</a:t>
            </a:r>
          </a:p>
          <a:p>
            <a:pPr algn="just"/>
            <a:r>
              <a:rPr lang="en-US" b="1" dirty="0">
                <a:latin typeface="+mj-lt"/>
              </a:rPr>
              <a:t>Treatment of legacy</a:t>
            </a:r>
          </a:p>
          <a:p>
            <a:pPr algn="just"/>
            <a:r>
              <a:rPr lang="en-US" dirty="0">
                <a:latin typeface="+mj-lt"/>
              </a:rPr>
              <a:t>If the legacy is for specific purpose it should be transferred to a special fund in the name of that specific purpose. If the legacy is general, it should be credited to capital fund account</a:t>
            </a:r>
            <a:r>
              <a:rPr lang="en-US" dirty="0" smtClean="0">
                <a:latin typeface="+mj-lt"/>
              </a:rPr>
              <a:t>.</a:t>
            </a:r>
            <a:endParaRPr lang="en-US" dirty="0">
              <a:latin typeface="+mj-lt"/>
            </a:endParaRPr>
          </a:p>
        </p:txBody>
      </p:sp>
    </p:spTree>
    <p:extLst>
      <p:ext uri="{BB962C8B-B14F-4D97-AF65-F5344CB8AC3E}">
        <p14:creationId xmlns:p14="http://schemas.microsoft.com/office/powerpoint/2010/main" xmlns="" val="231452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E04D08-66BA-4D13-B1CA-80CAD347FD86}"/>
              </a:ext>
            </a:extLst>
          </p:cNvPr>
          <p:cNvSpPr>
            <a:spLocks noGrp="1"/>
          </p:cNvSpPr>
          <p:nvPr>
            <p:ph type="title"/>
          </p:nvPr>
        </p:nvSpPr>
        <p:spPr/>
        <p:txBody>
          <a:bodyPr>
            <a:normAutofit/>
          </a:bodyPr>
          <a:lstStyle/>
          <a:p>
            <a:r>
              <a:rPr lang="en-US" sz="2800" b="1" dirty="0"/>
              <a:t>HONORARIUM</a:t>
            </a:r>
            <a:br>
              <a:rPr lang="en-US" sz="2800" b="1" dirty="0"/>
            </a:br>
            <a:endParaRPr lang="en-US" sz="2800" dirty="0"/>
          </a:p>
        </p:txBody>
      </p:sp>
      <p:sp>
        <p:nvSpPr>
          <p:cNvPr id="3" name="Content Placeholder 2">
            <a:extLst>
              <a:ext uri="{FF2B5EF4-FFF2-40B4-BE49-F238E27FC236}">
                <a16:creationId xmlns:a16="http://schemas.microsoft.com/office/drawing/2014/main" xmlns="" id="{A36B0351-5A68-4FD8-AADC-F42FD9294A96}"/>
              </a:ext>
            </a:extLst>
          </p:cNvPr>
          <p:cNvSpPr>
            <a:spLocks noGrp="1"/>
          </p:cNvSpPr>
          <p:nvPr>
            <p:ph idx="1"/>
          </p:nvPr>
        </p:nvSpPr>
        <p:spPr>
          <a:xfrm>
            <a:off x="4846321" y="803186"/>
            <a:ext cx="6554000" cy="5248622"/>
          </a:xfrm>
        </p:spPr>
        <p:txBody>
          <a:bodyPr>
            <a:normAutofit/>
          </a:bodyPr>
          <a:lstStyle/>
          <a:p>
            <a:pPr algn="just"/>
            <a:r>
              <a:rPr lang="en-US" b="1" dirty="0">
                <a:latin typeface="+mj-lt"/>
              </a:rPr>
              <a:t>Honorarium</a:t>
            </a:r>
          </a:p>
          <a:p>
            <a:pPr algn="just"/>
            <a:r>
              <a:rPr lang="en-US" dirty="0">
                <a:latin typeface="+mj-lt"/>
              </a:rPr>
              <a:t>It is a voluntary payment to a person who has provided some service to the organization voluntarily. Normally, the person providing the service does not demand a fee. The honorarium is therefore an expression of gratitude rather than payment of remuneration for the work done.</a:t>
            </a:r>
          </a:p>
          <a:p>
            <a:pPr algn="just"/>
            <a:r>
              <a:rPr lang="en-US" b="1" dirty="0">
                <a:latin typeface="+mj-lt"/>
              </a:rPr>
              <a:t>Treatment of honorarium</a:t>
            </a:r>
          </a:p>
          <a:p>
            <a:pPr algn="just"/>
            <a:r>
              <a:rPr lang="en-US" dirty="0">
                <a:latin typeface="+mj-lt"/>
              </a:rPr>
              <a:t>Any amount paid to someone as honorarium is treated as revenue expenditure and is debited to income and expenditure accounting for the period concerned.</a:t>
            </a:r>
          </a:p>
          <a:p>
            <a:pPr algn="just"/>
            <a:endParaRPr lang="en-US" dirty="0">
              <a:latin typeface="+mj-lt"/>
            </a:endParaRPr>
          </a:p>
        </p:txBody>
      </p:sp>
    </p:spTree>
    <p:extLst>
      <p:ext uri="{BB962C8B-B14F-4D97-AF65-F5344CB8AC3E}">
        <p14:creationId xmlns:p14="http://schemas.microsoft.com/office/powerpoint/2010/main" xmlns="" val="74724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CE6D2C-43DE-42AE-8868-D39590DE1807}"/>
              </a:ext>
            </a:extLst>
          </p:cNvPr>
          <p:cNvSpPr>
            <a:spLocks noGrp="1"/>
          </p:cNvSpPr>
          <p:nvPr>
            <p:ph type="title"/>
          </p:nvPr>
        </p:nvSpPr>
        <p:spPr/>
        <p:txBody>
          <a:bodyPr>
            <a:normAutofit/>
          </a:bodyPr>
          <a:lstStyle/>
          <a:p>
            <a:r>
              <a:rPr lang="en-US" sz="2800" b="1" dirty="0">
                <a:solidFill>
                  <a:schemeClr val="bg1"/>
                </a:solidFill>
              </a:rPr>
              <a:t>SPECIAL FUND</a:t>
            </a:r>
            <a:br>
              <a:rPr lang="en-US" sz="2800" b="1" dirty="0">
                <a:solidFill>
                  <a:schemeClr val="bg1"/>
                </a:solidFill>
              </a:rPr>
            </a:br>
            <a:endParaRPr lang="en-US" sz="2800" dirty="0">
              <a:solidFill>
                <a:schemeClr val="bg1"/>
              </a:solidFill>
            </a:endParaRPr>
          </a:p>
        </p:txBody>
      </p:sp>
      <p:sp>
        <p:nvSpPr>
          <p:cNvPr id="3" name="Content Placeholder 2">
            <a:extLst>
              <a:ext uri="{FF2B5EF4-FFF2-40B4-BE49-F238E27FC236}">
                <a16:creationId xmlns:a16="http://schemas.microsoft.com/office/drawing/2014/main" xmlns="" id="{C8888485-BDB7-446B-8240-EEAAB3A3B85A}"/>
              </a:ext>
            </a:extLst>
          </p:cNvPr>
          <p:cNvSpPr>
            <a:spLocks noGrp="1"/>
          </p:cNvSpPr>
          <p:nvPr>
            <p:ph idx="1"/>
          </p:nvPr>
        </p:nvSpPr>
        <p:spPr>
          <a:xfrm>
            <a:off x="4833257" y="803186"/>
            <a:ext cx="6766560" cy="5248622"/>
          </a:xfrm>
        </p:spPr>
        <p:txBody>
          <a:bodyPr>
            <a:noAutofit/>
          </a:bodyPr>
          <a:lstStyle/>
          <a:p>
            <a:pPr algn="just"/>
            <a:r>
              <a:rPr lang="en-US" sz="1600" b="1" dirty="0">
                <a:latin typeface="+mj-lt"/>
              </a:rPr>
              <a:t>Special fund</a:t>
            </a:r>
          </a:p>
          <a:p>
            <a:pPr algn="just"/>
            <a:r>
              <a:rPr lang="en-US" sz="1600" dirty="0">
                <a:latin typeface="+mj-lt"/>
              </a:rPr>
              <a:t>Special fund is different from capital fund. It is the fund that non profit organizations create for some special purpose such as construction of a new building, purchase of an equipment or machine etc. The amount for the creation of special fund comes from special donations, excess of income over expenditure and/or special fund-raising activities performed by the organization.</a:t>
            </a:r>
          </a:p>
          <a:p>
            <a:pPr algn="just"/>
            <a:r>
              <a:rPr lang="en-US" sz="1600" dirty="0">
                <a:latin typeface="+mj-lt"/>
              </a:rPr>
              <a:t>The amount of fund is invested in some trusted securities for a specific period. At the end of specific period, the investment is sold and the fund is used for the purpose for which it was created.</a:t>
            </a:r>
          </a:p>
          <a:p>
            <a:pPr algn="just"/>
            <a:r>
              <a:rPr lang="en-US" sz="1600" b="1" dirty="0">
                <a:latin typeface="+mj-lt"/>
              </a:rPr>
              <a:t>Treatment of special fund</a:t>
            </a:r>
          </a:p>
          <a:p>
            <a:pPr algn="just"/>
            <a:r>
              <a:rPr lang="en-US" sz="1600" dirty="0">
                <a:latin typeface="+mj-lt"/>
              </a:rPr>
              <a:t>The special fund is a balance sheet item which is shown on the liabilities side of the balance sheet of non profit organizations. The investment related to special fund is shown as asset on the assets side.</a:t>
            </a:r>
          </a:p>
          <a:p>
            <a:pPr algn="just"/>
            <a:r>
              <a:rPr lang="en-US" sz="1600" dirty="0">
                <a:latin typeface="+mj-lt"/>
              </a:rPr>
              <a:t>All special funds are transferred to capital fund at the time of the completion of purpose for which they were created.</a:t>
            </a:r>
          </a:p>
          <a:p>
            <a:pPr algn="just"/>
            <a:endParaRPr lang="en-US" sz="1600" dirty="0">
              <a:latin typeface="+mj-lt"/>
            </a:endParaRPr>
          </a:p>
        </p:txBody>
      </p:sp>
    </p:spTree>
    <p:extLst>
      <p:ext uri="{BB962C8B-B14F-4D97-AF65-F5344CB8AC3E}">
        <p14:creationId xmlns:p14="http://schemas.microsoft.com/office/powerpoint/2010/main" xmlns="" val="1339662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6F2034-BE17-47D3-AB7B-D2FB0EDE5477}"/>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xmlns="" val="375163581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xmlns=""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24</TotalTime>
  <Words>910</Words>
  <Application>Microsoft Office PowerPoint</Application>
  <PresentationFormat>Custom</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Atlas</vt:lpstr>
      <vt:lpstr>WELCOME Class: B.Com – Part-1  Subject: Financial Accounting Topic – Analysis of Important  Items Of  Income and Expenditure  Account </vt:lpstr>
      <vt:lpstr>SUBSCRIPTION </vt:lpstr>
      <vt:lpstr>TREATMENT OF DONATION </vt:lpstr>
      <vt:lpstr>LIFE MEMBERSHIP FEE </vt:lpstr>
      <vt:lpstr>ADMISSION OR ENTRANCE FEE </vt:lpstr>
      <vt:lpstr>LEGACY</vt:lpstr>
      <vt:lpstr>HONORARIUM </vt:lpstr>
      <vt:lpstr>SPECIAL FUND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kanchan kumar</dc:creator>
  <cp:lastModifiedBy>HP</cp:lastModifiedBy>
  <cp:revision>4</cp:revision>
  <dcterms:created xsi:type="dcterms:W3CDTF">2020-07-09T14:33:44Z</dcterms:created>
  <dcterms:modified xsi:type="dcterms:W3CDTF">2020-07-11T07:14:31Z</dcterms:modified>
</cp:coreProperties>
</file>